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273"/>
    <p:restoredTop sz="96327"/>
  </p:normalViewPr>
  <p:slideViewPr>
    <p:cSldViewPr snapToGrid="0" snapToObjects="1">
      <p:cViewPr varScale="1">
        <p:scale>
          <a:sx n="82" d="100"/>
          <a:sy n="82" d="100"/>
        </p:scale>
        <p:origin x="1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BA3C82-57F0-4638-9BE3-4EF530091DC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AC4545D3-C7E7-46AE-8AD9-D442DC360CB3}">
      <dgm:prSet/>
      <dgm:spPr/>
      <dgm:t>
        <a:bodyPr/>
        <a:lstStyle/>
        <a:p>
          <a:r>
            <a:rPr lang="en-US"/>
            <a:t>Dataset:Hugging Face's Medical Question Answering Dataset </a:t>
          </a:r>
        </a:p>
      </dgm:t>
    </dgm:pt>
    <dgm:pt modelId="{BCA055A9-26BE-4A3F-BBA8-9DA61A8362B6}" type="parTrans" cxnId="{F1DED463-AC32-4815-BC78-8F70B0A02AEE}">
      <dgm:prSet/>
      <dgm:spPr/>
      <dgm:t>
        <a:bodyPr/>
        <a:lstStyle/>
        <a:p>
          <a:endParaRPr lang="en-US"/>
        </a:p>
      </dgm:t>
    </dgm:pt>
    <dgm:pt modelId="{1677CC40-AE51-4C9B-99B3-4ACF2169713F}" type="sibTrans" cxnId="{F1DED463-AC32-4815-BC78-8F70B0A02AEE}">
      <dgm:prSet/>
      <dgm:spPr/>
      <dgm:t>
        <a:bodyPr/>
        <a:lstStyle/>
        <a:p>
          <a:endParaRPr lang="en-US"/>
        </a:p>
      </dgm:t>
    </dgm:pt>
    <dgm:pt modelId="{B0ADD0E0-5C19-40B8-AAF7-E4BB3DE47B63}">
      <dgm:prSet/>
      <dgm:spPr/>
      <dgm:t>
        <a:bodyPr/>
        <a:lstStyle/>
        <a:p>
          <a:r>
            <a:rPr lang="en-US"/>
            <a:t>Embeddings: sentenceTransformers ( all-MiniLM-L6-v2 ) for generating vector representations of questions &amp; answers)</a:t>
          </a:r>
        </a:p>
      </dgm:t>
    </dgm:pt>
    <dgm:pt modelId="{B7231E3D-79BC-4566-BB82-699ED5BD183F}" type="parTrans" cxnId="{D09EB211-784C-42BA-AB50-56CC53AA821D}">
      <dgm:prSet/>
      <dgm:spPr/>
      <dgm:t>
        <a:bodyPr/>
        <a:lstStyle/>
        <a:p>
          <a:endParaRPr lang="en-US"/>
        </a:p>
      </dgm:t>
    </dgm:pt>
    <dgm:pt modelId="{C1235F7A-C2C7-4EE5-9D1A-ABE041C4941B}" type="sibTrans" cxnId="{D09EB211-784C-42BA-AB50-56CC53AA821D}">
      <dgm:prSet/>
      <dgm:spPr/>
      <dgm:t>
        <a:bodyPr/>
        <a:lstStyle/>
        <a:p>
          <a:endParaRPr lang="en-US"/>
        </a:p>
      </dgm:t>
    </dgm:pt>
    <dgm:pt modelId="{7EDDA42F-8CC4-447E-94D7-67A780CE1819}">
      <dgm:prSet/>
      <dgm:spPr/>
      <dgm:t>
        <a:bodyPr/>
        <a:lstStyle/>
        <a:p>
          <a:r>
            <a:rPr lang="en-US"/>
            <a:t>Vector Search: FAISS for fast and efficient similarity-based retrieval</a:t>
          </a:r>
        </a:p>
      </dgm:t>
    </dgm:pt>
    <dgm:pt modelId="{E2214B7A-882F-4C7A-A28D-1A8E8BAA281D}" type="parTrans" cxnId="{899D9547-C2C8-4000-A72E-04C8654A454C}">
      <dgm:prSet/>
      <dgm:spPr/>
      <dgm:t>
        <a:bodyPr/>
        <a:lstStyle/>
        <a:p>
          <a:endParaRPr lang="en-US"/>
        </a:p>
      </dgm:t>
    </dgm:pt>
    <dgm:pt modelId="{40DAB325-CF5B-42CC-BC10-78A351A79E12}" type="sibTrans" cxnId="{899D9547-C2C8-4000-A72E-04C8654A454C}">
      <dgm:prSet/>
      <dgm:spPr/>
      <dgm:t>
        <a:bodyPr/>
        <a:lstStyle/>
        <a:p>
          <a:endParaRPr lang="en-US"/>
        </a:p>
      </dgm:t>
    </dgm:pt>
    <dgm:pt modelId="{FD33CFDC-C4CA-4C7B-A6AA-5F3DD0892A98}">
      <dgm:prSet/>
      <dgm:spPr/>
      <dgm:t>
        <a:bodyPr/>
        <a:lstStyle/>
        <a:p>
          <a:r>
            <a:rPr lang="en-US"/>
            <a:t>Language Model: a domain-specific large language model, run locally</a:t>
          </a:r>
        </a:p>
      </dgm:t>
    </dgm:pt>
    <dgm:pt modelId="{0B738E0D-EC4F-4656-ACC9-5E160F9CD2EF}" type="parTrans" cxnId="{56BD83A1-AB1D-4619-987D-7E28BB9E90B5}">
      <dgm:prSet/>
      <dgm:spPr/>
      <dgm:t>
        <a:bodyPr/>
        <a:lstStyle/>
        <a:p>
          <a:endParaRPr lang="en-US"/>
        </a:p>
      </dgm:t>
    </dgm:pt>
    <dgm:pt modelId="{1E38258F-2DD4-4906-AF55-3EC4BBBABC79}" type="sibTrans" cxnId="{56BD83A1-AB1D-4619-987D-7E28BB9E90B5}">
      <dgm:prSet/>
      <dgm:spPr/>
      <dgm:t>
        <a:bodyPr/>
        <a:lstStyle/>
        <a:p>
          <a:endParaRPr lang="en-US"/>
        </a:p>
      </dgm:t>
    </dgm:pt>
    <dgm:pt modelId="{0CB8E171-C627-4F37-88C5-B629C864E6A6}">
      <dgm:prSet/>
      <dgm:spPr/>
      <dgm:t>
        <a:bodyPr/>
        <a:lstStyle/>
        <a:p>
          <a:r>
            <a:rPr lang="en-US"/>
            <a:t>User Interface:streamlit for interactive web-based medical question-answering</a:t>
          </a:r>
        </a:p>
      </dgm:t>
    </dgm:pt>
    <dgm:pt modelId="{38D82C8B-03B3-4D26-92E9-5570E6D52FC7}" type="parTrans" cxnId="{E6400232-C351-4F24-82D7-BF71399F727D}">
      <dgm:prSet/>
      <dgm:spPr/>
      <dgm:t>
        <a:bodyPr/>
        <a:lstStyle/>
        <a:p>
          <a:endParaRPr lang="en-US"/>
        </a:p>
      </dgm:t>
    </dgm:pt>
    <dgm:pt modelId="{0EA08F68-DEC7-484D-A7A3-B370F4E49435}" type="sibTrans" cxnId="{E6400232-C351-4F24-82D7-BF71399F727D}">
      <dgm:prSet/>
      <dgm:spPr/>
      <dgm:t>
        <a:bodyPr/>
        <a:lstStyle/>
        <a:p>
          <a:endParaRPr lang="en-US"/>
        </a:p>
      </dgm:t>
    </dgm:pt>
    <dgm:pt modelId="{96277211-A448-4698-A76A-927ECEA6C605}" type="pres">
      <dgm:prSet presAssocID="{47BA3C82-57F0-4638-9BE3-4EF530091DC5}" presName="root" presStyleCnt="0">
        <dgm:presLayoutVars>
          <dgm:dir/>
          <dgm:resizeHandles val="exact"/>
        </dgm:presLayoutVars>
      </dgm:prSet>
      <dgm:spPr/>
    </dgm:pt>
    <dgm:pt modelId="{3406D030-C3DE-43B7-8920-0BD4F88D8159}" type="pres">
      <dgm:prSet presAssocID="{AC4545D3-C7E7-46AE-8AD9-D442DC360CB3}" presName="compNode" presStyleCnt="0"/>
      <dgm:spPr/>
    </dgm:pt>
    <dgm:pt modelId="{EE8E8E2F-CA56-438A-ACA1-4F1F953A2036}" type="pres">
      <dgm:prSet presAssocID="{AC4545D3-C7E7-46AE-8AD9-D442DC360CB3}" presName="bgRect" presStyleLbl="bgShp" presStyleIdx="0" presStyleCnt="5"/>
      <dgm:spPr/>
    </dgm:pt>
    <dgm:pt modelId="{3AEFFF00-31FB-4D88-AFAB-9A1C8DA5B45A}" type="pres">
      <dgm:prSet presAssocID="{AC4545D3-C7E7-46AE-8AD9-D442DC360CB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beat"/>
        </a:ext>
      </dgm:extLst>
    </dgm:pt>
    <dgm:pt modelId="{001995BB-C873-4438-8971-26D264DD14F4}" type="pres">
      <dgm:prSet presAssocID="{AC4545D3-C7E7-46AE-8AD9-D442DC360CB3}" presName="spaceRect" presStyleCnt="0"/>
      <dgm:spPr/>
    </dgm:pt>
    <dgm:pt modelId="{57A71469-CBEF-489D-8912-218468ACA503}" type="pres">
      <dgm:prSet presAssocID="{AC4545D3-C7E7-46AE-8AD9-D442DC360CB3}" presName="parTx" presStyleLbl="revTx" presStyleIdx="0" presStyleCnt="5">
        <dgm:presLayoutVars>
          <dgm:chMax val="0"/>
          <dgm:chPref val="0"/>
        </dgm:presLayoutVars>
      </dgm:prSet>
      <dgm:spPr/>
    </dgm:pt>
    <dgm:pt modelId="{A6357E97-6EE5-4D84-9DDE-5BE03647B717}" type="pres">
      <dgm:prSet presAssocID="{1677CC40-AE51-4C9B-99B3-4ACF2169713F}" presName="sibTrans" presStyleCnt="0"/>
      <dgm:spPr/>
    </dgm:pt>
    <dgm:pt modelId="{CDF58FBD-8D40-4CAE-82CB-D3DFD55E6A1B}" type="pres">
      <dgm:prSet presAssocID="{B0ADD0E0-5C19-40B8-AAF7-E4BB3DE47B63}" presName="compNode" presStyleCnt="0"/>
      <dgm:spPr/>
    </dgm:pt>
    <dgm:pt modelId="{672157A2-FFB4-43A5-A57D-804E864C08F8}" type="pres">
      <dgm:prSet presAssocID="{B0ADD0E0-5C19-40B8-AAF7-E4BB3DE47B63}" presName="bgRect" presStyleLbl="bgShp" presStyleIdx="1" presStyleCnt="5"/>
      <dgm:spPr/>
    </dgm:pt>
    <dgm:pt modelId="{D8D4CD4D-772F-46A1-B688-78F932D69C1D}" type="pres">
      <dgm:prSet presAssocID="{B0ADD0E0-5C19-40B8-AAF7-E4BB3DE47B6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C2027C82-D5B3-4A84-90AF-A866FB711772}" type="pres">
      <dgm:prSet presAssocID="{B0ADD0E0-5C19-40B8-AAF7-E4BB3DE47B63}" presName="spaceRect" presStyleCnt="0"/>
      <dgm:spPr/>
    </dgm:pt>
    <dgm:pt modelId="{DFA3B5A1-8CA0-4718-BC24-185C29B64E18}" type="pres">
      <dgm:prSet presAssocID="{B0ADD0E0-5C19-40B8-AAF7-E4BB3DE47B63}" presName="parTx" presStyleLbl="revTx" presStyleIdx="1" presStyleCnt="5">
        <dgm:presLayoutVars>
          <dgm:chMax val="0"/>
          <dgm:chPref val="0"/>
        </dgm:presLayoutVars>
      </dgm:prSet>
      <dgm:spPr/>
    </dgm:pt>
    <dgm:pt modelId="{5E5241C1-69FB-454F-87A7-B1503A9B7DED}" type="pres">
      <dgm:prSet presAssocID="{C1235F7A-C2C7-4EE5-9D1A-ABE041C4941B}" presName="sibTrans" presStyleCnt="0"/>
      <dgm:spPr/>
    </dgm:pt>
    <dgm:pt modelId="{65954767-3C12-4DC8-A7E5-EA68E9404DD8}" type="pres">
      <dgm:prSet presAssocID="{7EDDA42F-8CC4-447E-94D7-67A780CE1819}" presName="compNode" presStyleCnt="0"/>
      <dgm:spPr/>
    </dgm:pt>
    <dgm:pt modelId="{A1338DB4-7B5A-4C89-A6C4-7E452DF8D4CB}" type="pres">
      <dgm:prSet presAssocID="{7EDDA42F-8CC4-447E-94D7-67A780CE1819}" presName="bgRect" presStyleLbl="bgShp" presStyleIdx="2" presStyleCnt="5"/>
      <dgm:spPr/>
    </dgm:pt>
    <dgm:pt modelId="{8A4F70CD-7C74-4B60-BCA2-8708F3D420F8}" type="pres">
      <dgm:prSet presAssocID="{7EDDA42F-8CC4-447E-94D7-67A780CE181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2ACE1179-91E0-4E35-B855-FEA05FE1816E}" type="pres">
      <dgm:prSet presAssocID="{7EDDA42F-8CC4-447E-94D7-67A780CE1819}" presName="spaceRect" presStyleCnt="0"/>
      <dgm:spPr/>
    </dgm:pt>
    <dgm:pt modelId="{9594A64A-C496-46DE-96B3-5F665079EB08}" type="pres">
      <dgm:prSet presAssocID="{7EDDA42F-8CC4-447E-94D7-67A780CE1819}" presName="parTx" presStyleLbl="revTx" presStyleIdx="2" presStyleCnt="5">
        <dgm:presLayoutVars>
          <dgm:chMax val="0"/>
          <dgm:chPref val="0"/>
        </dgm:presLayoutVars>
      </dgm:prSet>
      <dgm:spPr/>
    </dgm:pt>
    <dgm:pt modelId="{1DDBAE75-C0F5-4C17-8FDF-C18E59F76152}" type="pres">
      <dgm:prSet presAssocID="{40DAB325-CF5B-42CC-BC10-78A351A79E12}" presName="sibTrans" presStyleCnt="0"/>
      <dgm:spPr/>
    </dgm:pt>
    <dgm:pt modelId="{84E1E772-C4B5-46F5-8CE2-7BE8CF89B8E7}" type="pres">
      <dgm:prSet presAssocID="{FD33CFDC-C4CA-4C7B-A6AA-5F3DD0892A98}" presName="compNode" presStyleCnt="0"/>
      <dgm:spPr/>
    </dgm:pt>
    <dgm:pt modelId="{0B5C9182-B4A4-4C17-9E2B-70BC93E76D91}" type="pres">
      <dgm:prSet presAssocID="{FD33CFDC-C4CA-4C7B-A6AA-5F3DD0892A98}" presName="bgRect" presStyleLbl="bgShp" presStyleIdx="3" presStyleCnt="5"/>
      <dgm:spPr/>
    </dgm:pt>
    <dgm:pt modelId="{201891F8-FA25-4720-A4A4-D18D6395D1F0}" type="pres">
      <dgm:prSet presAssocID="{FD33CFDC-C4CA-4C7B-A6AA-5F3DD0892A9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88C37DB9-FDE6-4844-96E5-336D8193288C}" type="pres">
      <dgm:prSet presAssocID="{FD33CFDC-C4CA-4C7B-A6AA-5F3DD0892A98}" presName="spaceRect" presStyleCnt="0"/>
      <dgm:spPr/>
    </dgm:pt>
    <dgm:pt modelId="{53D7F868-2BE6-4D66-A3A4-0CCD5E92CBD3}" type="pres">
      <dgm:prSet presAssocID="{FD33CFDC-C4CA-4C7B-A6AA-5F3DD0892A98}" presName="parTx" presStyleLbl="revTx" presStyleIdx="3" presStyleCnt="5">
        <dgm:presLayoutVars>
          <dgm:chMax val="0"/>
          <dgm:chPref val="0"/>
        </dgm:presLayoutVars>
      </dgm:prSet>
      <dgm:spPr/>
    </dgm:pt>
    <dgm:pt modelId="{C0E6E122-01F4-4E70-AC25-CF4D371D16F6}" type="pres">
      <dgm:prSet presAssocID="{1E38258F-2DD4-4906-AF55-3EC4BBBABC79}" presName="sibTrans" presStyleCnt="0"/>
      <dgm:spPr/>
    </dgm:pt>
    <dgm:pt modelId="{617055C7-2347-42EB-A1E5-10974281BF99}" type="pres">
      <dgm:prSet presAssocID="{0CB8E171-C627-4F37-88C5-B629C864E6A6}" presName="compNode" presStyleCnt="0"/>
      <dgm:spPr/>
    </dgm:pt>
    <dgm:pt modelId="{1BD3EF9D-0122-41AF-AF77-1B8F2B355B53}" type="pres">
      <dgm:prSet presAssocID="{0CB8E171-C627-4F37-88C5-B629C864E6A6}" presName="bgRect" presStyleLbl="bgShp" presStyleIdx="4" presStyleCnt="5"/>
      <dgm:spPr/>
    </dgm:pt>
    <dgm:pt modelId="{BF2E822C-6616-4524-B5A8-7E46D5197CF2}" type="pres">
      <dgm:prSet presAssocID="{0CB8E171-C627-4F37-88C5-B629C864E6A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641811B2-62C2-44E3-945C-21C08B4C861A}" type="pres">
      <dgm:prSet presAssocID="{0CB8E171-C627-4F37-88C5-B629C864E6A6}" presName="spaceRect" presStyleCnt="0"/>
      <dgm:spPr/>
    </dgm:pt>
    <dgm:pt modelId="{CE9CB21C-F790-4B07-AA28-10B605F93690}" type="pres">
      <dgm:prSet presAssocID="{0CB8E171-C627-4F37-88C5-B629C864E6A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D09EB211-784C-42BA-AB50-56CC53AA821D}" srcId="{47BA3C82-57F0-4638-9BE3-4EF530091DC5}" destId="{B0ADD0E0-5C19-40B8-AAF7-E4BB3DE47B63}" srcOrd="1" destOrd="0" parTransId="{B7231E3D-79BC-4566-BB82-699ED5BD183F}" sibTransId="{C1235F7A-C2C7-4EE5-9D1A-ABE041C4941B}"/>
    <dgm:cxn modelId="{3FA43822-0BB7-4BF7-B23A-710BFCB860A5}" type="presOf" srcId="{FD33CFDC-C4CA-4C7B-A6AA-5F3DD0892A98}" destId="{53D7F868-2BE6-4D66-A3A4-0CCD5E92CBD3}" srcOrd="0" destOrd="0" presId="urn:microsoft.com/office/officeart/2018/2/layout/IconVerticalSolidList"/>
    <dgm:cxn modelId="{E6400232-C351-4F24-82D7-BF71399F727D}" srcId="{47BA3C82-57F0-4638-9BE3-4EF530091DC5}" destId="{0CB8E171-C627-4F37-88C5-B629C864E6A6}" srcOrd="4" destOrd="0" parTransId="{38D82C8B-03B3-4D26-92E9-5570E6D52FC7}" sibTransId="{0EA08F68-DEC7-484D-A7A3-B370F4E49435}"/>
    <dgm:cxn modelId="{7EFF9E34-A8F4-44D7-9108-42F868035E12}" type="presOf" srcId="{B0ADD0E0-5C19-40B8-AAF7-E4BB3DE47B63}" destId="{DFA3B5A1-8CA0-4718-BC24-185C29B64E18}" srcOrd="0" destOrd="0" presId="urn:microsoft.com/office/officeart/2018/2/layout/IconVerticalSolidList"/>
    <dgm:cxn modelId="{F1DED463-AC32-4815-BC78-8F70B0A02AEE}" srcId="{47BA3C82-57F0-4638-9BE3-4EF530091DC5}" destId="{AC4545D3-C7E7-46AE-8AD9-D442DC360CB3}" srcOrd="0" destOrd="0" parTransId="{BCA055A9-26BE-4A3F-BBA8-9DA61A8362B6}" sibTransId="{1677CC40-AE51-4C9B-99B3-4ACF2169713F}"/>
    <dgm:cxn modelId="{899D9547-C2C8-4000-A72E-04C8654A454C}" srcId="{47BA3C82-57F0-4638-9BE3-4EF530091DC5}" destId="{7EDDA42F-8CC4-447E-94D7-67A780CE1819}" srcOrd="2" destOrd="0" parTransId="{E2214B7A-882F-4C7A-A28D-1A8E8BAA281D}" sibTransId="{40DAB325-CF5B-42CC-BC10-78A351A79E12}"/>
    <dgm:cxn modelId="{7B0D9850-E868-4B7B-A0F2-FC29148C8ABD}" type="presOf" srcId="{0CB8E171-C627-4F37-88C5-B629C864E6A6}" destId="{CE9CB21C-F790-4B07-AA28-10B605F93690}" srcOrd="0" destOrd="0" presId="urn:microsoft.com/office/officeart/2018/2/layout/IconVerticalSolidList"/>
    <dgm:cxn modelId="{A4BD8855-3D31-4110-B05E-6F11CAB7A610}" type="presOf" srcId="{7EDDA42F-8CC4-447E-94D7-67A780CE1819}" destId="{9594A64A-C496-46DE-96B3-5F665079EB08}" srcOrd="0" destOrd="0" presId="urn:microsoft.com/office/officeart/2018/2/layout/IconVerticalSolidList"/>
    <dgm:cxn modelId="{4B518687-7117-4BC2-8483-C99C8C3A24AF}" type="presOf" srcId="{47BA3C82-57F0-4638-9BE3-4EF530091DC5}" destId="{96277211-A448-4698-A76A-927ECEA6C605}" srcOrd="0" destOrd="0" presId="urn:microsoft.com/office/officeart/2018/2/layout/IconVerticalSolidList"/>
    <dgm:cxn modelId="{EAD96192-68CD-463A-B66C-53A8FD0CA0E0}" type="presOf" srcId="{AC4545D3-C7E7-46AE-8AD9-D442DC360CB3}" destId="{57A71469-CBEF-489D-8912-218468ACA503}" srcOrd="0" destOrd="0" presId="urn:microsoft.com/office/officeart/2018/2/layout/IconVerticalSolidList"/>
    <dgm:cxn modelId="{56BD83A1-AB1D-4619-987D-7E28BB9E90B5}" srcId="{47BA3C82-57F0-4638-9BE3-4EF530091DC5}" destId="{FD33CFDC-C4CA-4C7B-A6AA-5F3DD0892A98}" srcOrd="3" destOrd="0" parTransId="{0B738E0D-EC4F-4656-ACC9-5E160F9CD2EF}" sibTransId="{1E38258F-2DD4-4906-AF55-3EC4BBBABC79}"/>
    <dgm:cxn modelId="{C067879F-B2C0-4CBC-98A9-B7C3105A6CEA}" type="presParOf" srcId="{96277211-A448-4698-A76A-927ECEA6C605}" destId="{3406D030-C3DE-43B7-8920-0BD4F88D8159}" srcOrd="0" destOrd="0" presId="urn:microsoft.com/office/officeart/2018/2/layout/IconVerticalSolidList"/>
    <dgm:cxn modelId="{0B5E06E8-A993-4840-89CE-B4FD6486380F}" type="presParOf" srcId="{3406D030-C3DE-43B7-8920-0BD4F88D8159}" destId="{EE8E8E2F-CA56-438A-ACA1-4F1F953A2036}" srcOrd="0" destOrd="0" presId="urn:microsoft.com/office/officeart/2018/2/layout/IconVerticalSolidList"/>
    <dgm:cxn modelId="{10C66D64-4388-4B80-82AF-D34C3BB284C2}" type="presParOf" srcId="{3406D030-C3DE-43B7-8920-0BD4F88D8159}" destId="{3AEFFF00-31FB-4D88-AFAB-9A1C8DA5B45A}" srcOrd="1" destOrd="0" presId="urn:microsoft.com/office/officeart/2018/2/layout/IconVerticalSolidList"/>
    <dgm:cxn modelId="{8DCC0EA1-2000-4188-8B26-838FD5FF0768}" type="presParOf" srcId="{3406D030-C3DE-43B7-8920-0BD4F88D8159}" destId="{001995BB-C873-4438-8971-26D264DD14F4}" srcOrd="2" destOrd="0" presId="urn:microsoft.com/office/officeart/2018/2/layout/IconVerticalSolidList"/>
    <dgm:cxn modelId="{C6CF1382-85E4-4B04-B930-7F8BDC9FEF9B}" type="presParOf" srcId="{3406D030-C3DE-43B7-8920-0BD4F88D8159}" destId="{57A71469-CBEF-489D-8912-218468ACA503}" srcOrd="3" destOrd="0" presId="urn:microsoft.com/office/officeart/2018/2/layout/IconVerticalSolidList"/>
    <dgm:cxn modelId="{381CFCC7-C50C-47B9-8A5C-E8CC64CDF680}" type="presParOf" srcId="{96277211-A448-4698-A76A-927ECEA6C605}" destId="{A6357E97-6EE5-4D84-9DDE-5BE03647B717}" srcOrd="1" destOrd="0" presId="urn:microsoft.com/office/officeart/2018/2/layout/IconVerticalSolidList"/>
    <dgm:cxn modelId="{9B0F0EDE-815F-47AE-9F77-D2919632CD1B}" type="presParOf" srcId="{96277211-A448-4698-A76A-927ECEA6C605}" destId="{CDF58FBD-8D40-4CAE-82CB-D3DFD55E6A1B}" srcOrd="2" destOrd="0" presId="urn:microsoft.com/office/officeart/2018/2/layout/IconVerticalSolidList"/>
    <dgm:cxn modelId="{A950C3E5-7725-46C7-A75C-9E8FF3A10811}" type="presParOf" srcId="{CDF58FBD-8D40-4CAE-82CB-D3DFD55E6A1B}" destId="{672157A2-FFB4-43A5-A57D-804E864C08F8}" srcOrd="0" destOrd="0" presId="urn:microsoft.com/office/officeart/2018/2/layout/IconVerticalSolidList"/>
    <dgm:cxn modelId="{B68BFE94-0E39-4587-9E6D-34439F709556}" type="presParOf" srcId="{CDF58FBD-8D40-4CAE-82CB-D3DFD55E6A1B}" destId="{D8D4CD4D-772F-46A1-B688-78F932D69C1D}" srcOrd="1" destOrd="0" presId="urn:microsoft.com/office/officeart/2018/2/layout/IconVerticalSolidList"/>
    <dgm:cxn modelId="{499D0FD0-E013-4629-B3D9-49ADEDFA2FAA}" type="presParOf" srcId="{CDF58FBD-8D40-4CAE-82CB-D3DFD55E6A1B}" destId="{C2027C82-D5B3-4A84-90AF-A866FB711772}" srcOrd="2" destOrd="0" presId="urn:microsoft.com/office/officeart/2018/2/layout/IconVerticalSolidList"/>
    <dgm:cxn modelId="{961B4A78-25D7-4BA0-B408-5D222789C139}" type="presParOf" srcId="{CDF58FBD-8D40-4CAE-82CB-D3DFD55E6A1B}" destId="{DFA3B5A1-8CA0-4718-BC24-185C29B64E18}" srcOrd="3" destOrd="0" presId="urn:microsoft.com/office/officeart/2018/2/layout/IconVerticalSolidList"/>
    <dgm:cxn modelId="{07E0C190-1F0E-4D00-9704-8D4B85FB8C2F}" type="presParOf" srcId="{96277211-A448-4698-A76A-927ECEA6C605}" destId="{5E5241C1-69FB-454F-87A7-B1503A9B7DED}" srcOrd="3" destOrd="0" presId="urn:microsoft.com/office/officeart/2018/2/layout/IconVerticalSolidList"/>
    <dgm:cxn modelId="{259D674C-D25E-4DB1-A96C-F7E6085147ED}" type="presParOf" srcId="{96277211-A448-4698-A76A-927ECEA6C605}" destId="{65954767-3C12-4DC8-A7E5-EA68E9404DD8}" srcOrd="4" destOrd="0" presId="urn:microsoft.com/office/officeart/2018/2/layout/IconVerticalSolidList"/>
    <dgm:cxn modelId="{5BC6DFDE-F1D6-4088-91A9-0932A0078C7F}" type="presParOf" srcId="{65954767-3C12-4DC8-A7E5-EA68E9404DD8}" destId="{A1338DB4-7B5A-4C89-A6C4-7E452DF8D4CB}" srcOrd="0" destOrd="0" presId="urn:microsoft.com/office/officeart/2018/2/layout/IconVerticalSolidList"/>
    <dgm:cxn modelId="{23F43729-CACC-4CC1-9326-D790428A9E89}" type="presParOf" srcId="{65954767-3C12-4DC8-A7E5-EA68E9404DD8}" destId="{8A4F70CD-7C74-4B60-BCA2-8708F3D420F8}" srcOrd="1" destOrd="0" presId="urn:microsoft.com/office/officeart/2018/2/layout/IconVerticalSolidList"/>
    <dgm:cxn modelId="{DCE71FED-C70C-4992-A9D4-22623BA406C8}" type="presParOf" srcId="{65954767-3C12-4DC8-A7E5-EA68E9404DD8}" destId="{2ACE1179-91E0-4E35-B855-FEA05FE1816E}" srcOrd="2" destOrd="0" presId="urn:microsoft.com/office/officeart/2018/2/layout/IconVerticalSolidList"/>
    <dgm:cxn modelId="{33EACA9D-2961-48EA-AAAE-17691FECE1E0}" type="presParOf" srcId="{65954767-3C12-4DC8-A7E5-EA68E9404DD8}" destId="{9594A64A-C496-46DE-96B3-5F665079EB08}" srcOrd="3" destOrd="0" presId="urn:microsoft.com/office/officeart/2018/2/layout/IconVerticalSolidList"/>
    <dgm:cxn modelId="{E07B9646-EDAA-4396-B8D5-755538D2A7B1}" type="presParOf" srcId="{96277211-A448-4698-A76A-927ECEA6C605}" destId="{1DDBAE75-C0F5-4C17-8FDF-C18E59F76152}" srcOrd="5" destOrd="0" presId="urn:microsoft.com/office/officeart/2018/2/layout/IconVerticalSolidList"/>
    <dgm:cxn modelId="{9FC3CF75-D086-4BA1-B9A9-6EF84EBA9736}" type="presParOf" srcId="{96277211-A448-4698-A76A-927ECEA6C605}" destId="{84E1E772-C4B5-46F5-8CE2-7BE8CF89B8E7}" srcOrd="6" destOrd="0" presId="urn:microsoft.com/office/officeart/2018/2/layout/IconVerticalSolidList"/>
    <dgm:cxn modelId="{7298A1AB-53E4-4795-840C-83064AE089E4}" type="presParOf" srcId="{84E1E772-C4B5-46F5-8CE2-7BE8CF89B8E7}" destId="{0B5C9182-B4A4-4C17-9E2B-70BC93E76D91}" srcOrd="0" destOrd="0" presId="urn:microsoft.com/office/officeart/2018/2/layout/IconVerticalSolidList"/>
    <dgm:cxn modelId="{D656A78C-D7B8-415A-AFE3-77DAF7C5CD64}" type="presParOf" srcId="{84E1E772-C4B5-46F5-8CE2-7BE8CF89B8E7}" destId="{201891F8-FA25-4720-A4A4-D18D6395D1F0}" srcOrd="1" destOrd="0" presId="urn:microsoft.com/office/officeart/2018/2/layout/IconVerticalSolidList"/>
    <dgm:cxn modelId="{D6AA2B8D-BE67-437B-AA34-3FB6B0ED1049}" type="presParOf" srcId="{84E1E772-C4B5-46F5-8CE2-7BE8CF89B8E7}" destId="{88C37DB9-FDE6-4844-96E5-336D8193288C}" srcOrd="2" destOrd="0" presId="urn:microsoft.com/office/officeart/2018/2/layout/IconVerticalSolidList"/>
    <dgm:cxn modelId="{3FFEC06E-C9D4-45D2-83E3-E84CD8985F7F}" type="presParOf" srcId="{84E1E772-C4B5-46F5-8CE2-7BE8CF89B8E7}" destId="{53D7F868-2BE6-4D66-A3A4-0CCD5E92CBD3}" srcOrd="3" destOrd="0" presId="urn:microsoft.com/office/officeart/2018/2/layout/IconVerticalSolidList"/>
    <dgm:cxn modelId="{DEAD8434-3CAE-4CC7-B8D4-6B891E5A0BC7}" type="presParOf" srcId="{96277211-A448-4698-A76A-927ECEA6C605}" destId="{C0E6E122-01F4-4E70-AC25-CF4D371D16F6}" srcOrd="7" destOrd="0" presId="urn:microsoft.com/office/officeart/2018/2/layout/IconVerticalSolidList"/>
    <dgm:cxn modelId="{241DEB94-D6D9-440E-BDFC-50A4C8D58AF2}" type="presParOf" srcId="{96277211-A448-4698-A76A-927ECEA6C605}" destId="{617055C7-2347-42EB-A1E5-10974281BF99}" srcOrd="8" destOrd="0" presId="urn:microsoft.com/office/officeart/2018/2/layout/IconVerticalSolidList"/>
    <dgm:cxn modelId="{37A7F251-0BA6-4F21-9364-D8C85D0D3CFC}" type="presParOf" srcId="{617055C7-2347-42EB-A1E5-10974281BF99}" destId="{1BD3EF9D-0122-41AF-AF77-1B8F2B355B53}" srcOrd="0" destOrd="0" presId="urn:microsoft.com/office/officeart/2018/2/layout/IconVerticalSolidList"/>
    <dgm:cxn modelId="{F4F67F03-D448-420D-B7A8-FAADE54D7189}" type="presParOf" srcId="{617055C7-2347-42EB-A1E5-10974281BF99}" destId="{BF2E822C-6616-4524-B5A8-7E46D5197CF2}" srcOrd="1" destOrd="0" presId="urn:microsoft.com/office/officeart/2018/2/layout/IconVerticalSolidList"/>
    <dgm:cxn modelId="{CCC81F95-E5AB-4B77-8918-3C34571A1E71}" type="presParOf" srcId="{617055C7-2347-42EB-A1E5-10974281BF99}" destId="{641811B2-62C2-44E3-945C-21C08B4C861A}" srcOrd="2" destOrd="0" presId="urn:microsoft.com/office/officeart/2018/2/layout/IconVerticalSolidList"/>
    <dgm:cxn modelId="{34D11C3A-2553-4107-BEEC-1662D7BB1BAD}" type="presParOf" srcId="{617055C7-2347-42EB-A1E5-10974281BF99}" destId="{CE9CB21C-F790-4B07-AA28-10B605F9369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E8E2F-CA56-438A-ACA1-4F1F953A2036}">
      <dsp:nvSpPr>
        <dsp:cNvPr id="0" name=""/>
        <dsp:cNvSpPr/>
      </dsp:nvSpPr>
      <dsp:spPr>
        <a:xfrm>
          <a:off x="0" y="2714"/>
          <a:ext cx="10515600" cy="578179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EFFF00-31FB-4D88-AFAB-9A1C8DA5B45A}">
      <dsp:nvSpPr>
        <dsp:cNvPr id="0" name=""/>
        <dsp:cNvSpPr/>
      </dsp:nvSpPr>
      <dsp:spPr>
        <a:xfrm>
          <a:off x="174899" y="132804"/>
          <a:ext cx="317998" cy="3179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A71469-CBEF-489D-8912-218468ACA503}">
      <dsp:nvSpPr>
        <dsp:cNvPr id="0" name=""/>
        <dsp:cNvSpPr/>
      </dsp:nvSpPr>
      <dsp:spPr>
        <a:xfrm>
          <a:off x="667797" y="2714"/>
          <a:ext cx="9847802" cy="578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191" tIns="61191" rIns="61191" bIns="6119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Dataset:Hugging Face's Medical Question Answering Dataset </a:t>
          </a:r>
        </a:p>
      </dsp:txBody>
      <dsp:txXfrm>
        <a:off x="667797" y="2714"/>
        <a:ext cx="9847802" cy="578179"/>
      </dsp:txXfrm>
    </dsp:sp>
    <dsp:sp modelId="{672157A2-FFB4-43A5-A57D-804E864C08F8}">
      <dsp:nvSpPr>
        <dsp:cNvPr id="0" name=""/>
        <dsp:cNvSpPr/>
      </dsp:nvSpPr>
      <dsp:spPr>
        <a:xfrm>
          <a:off x="0" y="725439"/>
          <a:ext cx="10515600" cy="578179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D4CD4D-772F-46A1-B688-78F932D69C1D}">
      <dsp:nvSpPr>
        <dsp:cNvPr id="0" name=""/>
        <dsp:cNvSpPr/>
      </dsp:nvSpPr>
      <dsp:spPr>
        <a:xfrm>
          <a:off x="174899" y="855529"/>
          <a:ext cx="317998" cy="3179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A3B5A1-8CA0-4718-BC24-185C29B64E18}">
      <dsp:nvSpPr>
        <dsp:cNvPr id="0" name=""/>
        <dsp:cNvSpPr/>
      </dsp:nvSpPr>
      <dsp:spPr>
        <a:xfrm>
          <a:off x="667797" y="725439"/>
          <a:ext cx="9847802" cy="578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191" tIns="61191" rIns="61191" bIns="6119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Embeddings: sentenceTransformers ( all-MiniLM-L6-v2 ) for generating vector representations of questions &amp; answers)</a:t>
          </a:r>
        </a:p>
      </dsp:txBody>
      <dsp:txXfrm>
        <a:off x="667797" y="725439"/>
        <a:ext cx="9847802" cy="578179"/>
      </dsp:txXfrm>
    </dsp:sp>
    <dsp:sp modelId="{A1338DB4-7B5A-4C89-A6C4-7E452DF8D4CB}">
      <dsp:nvSpPr>
        <dsp:cNvPr id="0" name=""/>
        <dsp:cNvSpPr/>
      </dsp:nvSpPr>
      <dsp:spPr>
        <a:xfrm>
          <a:off x="0" y="1448164"/>
          <a:ext cx="10515600" cy="578179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4F70CD-7C74-4B60-BCA2-8708F3D420F8}">
      <dsp:nvSpPr>
        <dsp:cNvPr id="0" name=""/>
        <dsp:cNvSpPr/>
      </dsp:nvSpPr>
      <dsp:spPr>
        <a:xfrm>
          <a:off x="174899" y="1578254"/>
          <a:ext cx="317998" cy="3179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94A64A-C496-46DE-96B3-5F665079EB08}">
      <dsp:nvSpPr>
        <dsp:cNvPr id="0" name=""/>
        <dsp:cNvSpPr/>
      </dsp:nvSpPr>
      <dsp:spPr>
        <a:xfrm>
          <a:off x="667797" y="1448164"/>
          <a:ext cx="9847802" cy="578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191" tIns="61191" rIns="61191" bIns="6119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Vector Search: FAISS for fast and efficient similarity-based retrieval</a:t>
          </a:r>
        </a:p>
      </dsp:txBody>
      <dsp:txXfrm>
        <a:off x="667797" y="1448164"/>
        <a:ext cx="9847802" cy="578179"/>
      </dsp:txXfrm>
    </dsp:sp>
    <dsp:sp modelId="{0B5C9182-B4A4-4C17-9E2B-70BC93E76D91}">
      <dsp:nvSpPr>
        <dsp:cNvPr id="0" name=""/>
        <dsp:cNvSpPr/>
      </dsp:nvSpPr>
      <dsp:spPr>
        <a:xfrm>
          <a:off x="0" y="2170888"/>
          <a:ext cx="10515600" cy="578179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1891F8-FA25-4720-A4A4-D18D6395D1F0}">
      <dsp:nvSpPr>
        <dsp:cNvPr id="0" name=""/>
        <dsp:cNvSpPr/>
      </dsp:nvSpPr>
      <dsp:spPr>
        <a:xfrm>
          <a:off x="174899" y="2300979"/>
          <a:ext cx="317998" cy="31799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D7F868-2BE6-4D66-A3A4-0CCD5E92CBD3}">
      <dsp:nvSpPr>
        <dsp:cNvPr id="0" name=""/>
        <dsp:cNvSpPr/>
      </dsp:nvSpPr>
      <dsp:spPr>
        <a:xfrm>
          <a:off x="667797" y="2170888"/>
          <a:ext cx="9847802" cy="578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191" tIns="61191" rIns="61191" bIns="6119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Language Model: a domain-specific large language model, run locally</a:t>
          </a:r>
        </a:p>
      </dsp:txBody>
      <dsp:txXfrm>
        <a:off x="667797" y="2170888"/>
        <a:ext cx="9847802" cy="578179"/>
      </dsp:txXfrm>
    </dsp:sp>
    <dsp:sp modelId="{1BD3EF9D-0122-41AF-AF77-1B8F2B355B53}">
      <dsp:nvSpPr>
        <dsp:cNvPr id="0" name=""/>
        <dsp:cNvSpPr/>
      </dsp:nvSpPr>
      <dsp:spPr>
        <a:xfrm>
          <a:off x="0" y="2893613"/>
          <a:ext cx="10515600" cy="578179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2E822C-6616-4524-B5A8-7E46D5197CF2}">
      <dsp:nvSpPr>
        <dsp:cNvPr id="0" name=""/>
        <dsp:cNvSpPr/>
      </dsp:nvSpPr>
      <dsp:spPr>
        <a:xfrm>
          <a:off x="174899" y="3023704"/>
          <a:ext cx="317998" cy="31799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9CB21C-F790-4B07-AA28-10B605F93690}">
      <dsp:nvSpPr>
        <dsp:cNvPr id="0" name=""/>
        <dsp:cNvSpPr/>
      </dsp:nvSpPr>
      <dsp:spPr>
        <a:xfrm>
          <a:off x="667797" y="2893613"/>
          <a:ext cx="9847802" cy="578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191" tIns="61191" rIns="61191" bIns="6119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User Interface:streamlit for interactive web-based medical question-answering</a:t>
          </a:r>
        </a:p>
      </dsp:txBody>
      <dsp:txXfrm>
        <a:off x="667797" y="2893613"/>
        <a:ext cx="9847802" cy="5781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526C000E-8534-2540-BF95-46EEF33D87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rowd of people&#10;&#10;Description automatically generated">
            <a:extLst>
              <a:ext uri="{FF2B5EF4-FFF2-40B4-BE49-F238E27FC236}">
                <a16:creationId xmlns:a16="http://schemas.microsoft.com/office/drawing/2014/main" id="{A8AEC4F7-8324-7C4B-B073-0871934992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rowd of people&#10;&#10;Description automatically generated">
            <a:extLst>
              <a:ext uri="{FF2B5EF4-FFF2-40B4-BE49-F238E27FC236}">
                <a16:creationId xmlns:a16="http://schemas.microsoft.com/office/drawing/2014/main" id="{E94C0141-DD00-CE41-9C3F-710122272B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094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person, man, water&#10;&#10;Description automatically generated">
            <a:extLst>
              <a:ext uri="{FF2B5EF4-FFF2-40B4-BE49-F238E27FC236}">
                <a16:creationId xmlns:a16="http://schemas.microsoft.com/office/drawing/2014/main" id="{F7303393-EE58-4B4D-8945-EC2AF2E43E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person, riding, board, water&#10;&#10;Description automatically generated">
            <a:extLst>
              <a:ext uri="{FF2B5EF4-FFF2-40B4-BE49-F238E27FC236}">
                <a16:creationId xmlns:a16="http://schemas.microsoft.com/office/drawing/2014/main" id="{97864F6D-ED0D-6440-A7AA-670C6DBB16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008227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able&#10;&#10;Description automatically generated">
            <a:extLst>
              <a:ext uri="{FF2B5EF4-FFF2-40B4-BE49-F238E27FC236}">
                <a16:creationId xmlns:a16="http://schemas.microsoft.com/office/drawing/2014/main" id="{A272F89F-43DE-9D4D-82EF-AF0FD30A9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E9BA866-FAF0-8E49-84BF-16AB2D141A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B162EF6-E31E-2E4E-9462-7484ABD189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6380FBF-2582-E048-B7BE-C571194A1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man, holding, table, laptop&#10;&#10;Description automatically generated">
            <a:extLst>
              <a:ext uri="{FF2B5EF4-FFF2-40B4-BE49-F238E27FC236}">
                <a16:creationId xmlns:a16="http://schemas.microsoft.com/office/drawing/2014/main" id="{54BFC042-DF17-3F49-AC59-4A24D931D7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D2B74E31-897D-0943-B1DC-96340D56BE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54072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398410EF-3D8F-274D-BDA5-81550FE80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55775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45AFDD-64FA-8747-8E86-B25511B9D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16905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1">
            <a:extLst>
              <a:ext uri="{FF2B5EF4-FFF2-40B4-BE49-F238E27FC236}">
                <a16:creationId xmlns:a16="http://schemas.microsoft.com/office/drawing/2014/main" id="{36C81D15-B0EF-F248-A5BD-00AD3C2E72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897492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36C277-C580-0B48-B483-496857550D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7352275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720342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79110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EEDCBAB3-98DE-EC4A-8C36-31C335D49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5E3BD13C-4E14-D842-8EE5-480727ED0A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22754575-1423-F641-8BB8-DC3621058F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083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table, water, man, sitting&#10;&#10;Description automatically generated">
            <a:extLst>
              <a:ext uri="{FF2B5EF4-FFF2-40B4-BE49-F238E27FC236}">
                <a16:creationId xmlns:a16="http://schemas.microsoft.com/office/drawing/2014/main" id="{D8B3231D-E7EE-7C49-B669-19DA072DA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5C746792-49E6-D747-8B6E-6D7DEBF871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09715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ball, player, court&#10;&#10;Description automatically generated">
            <a:extLst>
              <a:ext uri="{FF2B5EF4-FFF2-40B4-BE49-F238E27FC236}">
                <a16:creationId xmlns:a16="http://schemas.microsoft.com/office/drawing/2014/main" id="{764DB782-485E-AE4A-BBB1-C70E81500F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rowd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A92BFD1F-F9D5-AE4D-BF5A-741C4A4FBE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85869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6F7C1983-1625-4D4C-8FE5-90BFE755EE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8009A475-FBA8-B64B-A310-6C2888B42F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622836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computer, laptop, table&#10;&#10;Description automatically generated">
            <a:extLst>
              <a:ext uri="{FF2B5EF4-FFF2-40B4-BE49-F238E27FC236}">
                <a16:creationId xmlns:a16="http://schemas.microsoft.com/office/drawing/2014/main" id="{7D90E396-2E84-2A42-8B81-835640147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B3D7BFC-8E0C-484D-BE95-01C5A2BA8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B15BBF-CFDD-A14C-B83C-5BD4839C91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AAB2A5D-7AF5-4641-9663-57359ED7F59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371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6BADC7-A64A-224A-8683-DAB07BE7C3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1">
            <a:extLst>
              <a:ext uri="{FF2B5EF4-FFF2-40B4-BE49-F238E27FC236}">
                <a16:creationId xmlns:a16="http://schemas.microsoft.com/office/drawing/2014/main" id="{70CFEAF1-D943-2341-A544-735E24FC12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FD7F00-2E55-D144-A007-3C84E5694E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585FF05-51C6-4545-A370-BD912978F0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E37EDF93-6BB6-5742-BE38-9A9A2F8B0F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table, court, swimming&#10;&#10;Description automatically generated">
            <a:extLst>
              <a:ext uri="{FF2B5EF4-FFF2-40B4-BE49-F238E27FC236}">
                <a16:creationId xmlns:a16="http://schemas.microsoft.com/office/drawing/2014/main" id="{5866FB3A-C76B-DB44-BB18-069800C44D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picture containing water, ball, person, holding&#10;&#10;Description automatically generated">
            <a:extLst>
              <a:ext uri="{FF2B5EF4-FFF2-40B4-BE49-F238E27FC236}">
                <a16:creationId xmlns:a16="http://schemas.microsoft.com/office/drawing/2014/main" id="{D7708AE2-D6A2-1043-A90D-94BFA67F1DC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58709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6.jp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C5D7FE9-729B-EF42-B94C-BC6CA16EC62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E4B4B59-A1F9-4B41-9127-D54DDE44F8A5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AA04DDB-B71B-D14E-A079-98393CC29E6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1ABD5B1-E0B6-CB4B-B858-1020913B1714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27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483D-2CAD-1F49-9D21-49246DE3C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378" y="2146041"/>
            <a:ext cx="5735622" cy="1458177"/>
          </a:xfrm>
        </p:spPr>
        <p:txBody>
          <a:bodyPr>
            <a:normAutofit/>
          </a:bodyPr>
          <a:lstStyle/>
          <a:p>
            <a:r>
              <a:rPr lang="en-US" dirty="0"/>
              <a:t>Medical RAG Assistant Healthcare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063CDB2-E6D4-DC9A-C545-2C5404345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379" y="4404049"/>
            <a:ext cx="2597426" cy="48623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FA9F2-EA7C-44EC-4FB2-6C50ED048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FB35184-D682-C345-C4B6-474CF06B39A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203649"/>
            <a:ext cx="10515600" cy="4413380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demonstrates how domain-specific QA systems can be enhanced using Retrieval-auqmented Generation (RAG)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combining a medical QA dataset with local LLM inference, the system delivers explainable and fast answers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current model occasionally gives vague or generic responses. Fine-tuning with curated medical data can significantly improve precision and reliability.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1BF5EC-BF47-D6F4-030B-E66F2DC48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7" y="503617"/>
            <a:ext cx="10499463" cy="48542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&amp; Future Scope</a:t>
            </a:r>
          </a:p>
        </p:txBody>
      </p:sp>
    </p:spTree>
    <p:extLst>
      <p:ext uri="{BB962C8B-B14F-4D97-AF65-F5344CB8AC3E}">
        <p14:creationId xmlns:p14="http://schemas.microsoft.com/office/powerpoint/2010/main" val="1579821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B93F30-FDFA-8644-A16A-6049B25A1D8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212980"/>
            <a:ext cx="10515600" cy="408715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Proposed Solution</a:t>
            </a:r>
            <a:r>
              <a:rPr lang="en-US" sz="18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Tech stack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Workflow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Methodology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System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Streamlit</a:t>
            </a:r>
            <a:r>
              <a:rPr lang="en-US" sz="1800" dirty="0"/>
              <a:t> App Demo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Code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Challenges and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Conclusion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A31565-27C3-6812-CE99-56D953D95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7" y="214605"/>
            <a:ext cx="10499463" cy="72778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417793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8A31B2-12CE-EA75-A1AC-372719FDE34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063690"/>
            <a:ext cx="10515600" cy="4525347"/>
          </a:xfrm>
        </p:spPr>
        <p:txBody>
          <a:bodyPr/>
          <a:lstStyle/>
          <a:p>
            <a:r>
              <a:rPr lang="en-US" dirty="0"/>
              <a:t>Accessing reliable and structured medical information is challenging for both patients and professionals. Online sources are often unverified, and general AI models may provide misleading or hallucinated answers. </a:t>
            </a:r>
          </a:p>
          <a:p>
            <a:endParaRPr lang="en-US" dirty="0"/>
          </a:p>
          <a:p>
            <a:r>
              <a:rPr lang="en-US" dirty="0"/>
              <a:t>There's a growing need for a domain-specific assistant that can provide accurate, trustworthy responses by grounding answers in real medical datasets.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A028F8-083D-064F-6435-054C1C929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597"/>
            <a:ext cx="10499463" cy="672040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3646146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DD2EE-9FDD-FAD3-4C93-C12BAFD94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09CBD6-A264-DB65-8AAC-E942E0AD59F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063690"/>
            <a:ext cx="10515600" cy="4525347"/>
          </a:xfrm>
        </p:spPr>
        <p:txBody>
          <a:bodyPr/>
          <a:lstStyle/>
          <a:p>
            <a:r>
              <a:rPr lang="en-US" dirty="0"/>
              <a:t>We built a </a:t>
            </a:r>
            <a:r>
              <a:rPr lang="en-US" b="1" dirty="0"/>
              <a:t>Medical RAG Assistant</a:t>
            </a:r>
            <a:r>
              <a:rPr lang="en-US" dirty="0"/>
              <a:t> that combines a </a:t>
            </a:r>
            <a:r>
              <a:rPr lang="en-US" b="1" dirty="0"/>
              <a:t>local large language model</a:t>
            </a:r>
            <a:r>
              <a:rPr lang="en-US" dirty="0"/>
              <a:t> with a </a:t>
            </a:r>
            <a:r>
              <a:rPr lang="en-US" b="1" dirty="0"/>
              <a:t>vector-based document retrieval system</a:t>
            </a:r>
            <a:r>
              <a:rPr lang="en-US" dirty="0"/>
              <a:t> to answer medical questions accurately and contextually.</a:t>
            </a:r>
          </a:p>
          <a:p>
            <a:endParaRPr lang="en-US" dirty="0"/>
          </a:p>
          <a:p>
            <a:r>
              <a:rPr lang="en-US" dirty="0"/>
              <a:t>By leveraging a real </a:t>
            </a:r>
            <a:r>
              <a:rPr lang="en-US" b="1" dirty="0"/>
              <a:t>medical QA dataset</a:t>
            </a:r>
            <a:r>
              <a:rPr lang="en-US" dirty="0"/>
              <a:t>, </a:t>
            </a:r>
            <a:r>
              <a:rPr lang="en-US" b="1" dirty="0"/>
              <a:t>Sentence Transformers</a:t>
            </a:r>
            <a:r>
              <a:rPr lang="en-US" dirty="0"/>
              <a:t> for embeddings, and a </a:t>
            </a:r>
            <a:r>
              <a:rPr lang="en-US" b="1" dirty="0"/>
              <a:t>retrieval-augmented generation (RAG)</a:t>
            </a:r>
            <a:r>
              <a:rPr lang="en-US" dirty="0"/>
              <a:t> architecture, the system delivers trustworthy, verifiable answers through a user-friendly </a:t>
            </a:r>
            <a:r>
              <a:rPr lang="en-US" b="1" dirty="0" err="1"/>
              <a:t>Streamlit</a:t>
            </a:r>
            <a:r>
              <a:rPr lang="en-US" b="1" dirty="0"/>
              <a:t> web interface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AD7FC4-26A6-5271-8F1C-83993AE40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597"/>
            <a:ext cx="10499463" cy="672040"/>
          </a:xfrm>
        </p:spPr>
        <p:txBody>
          <a:bodyPr/>
          <a:lstStyle/>
          <a:p>
            <a:r>
              <a:rPr lang="en-US" dirty="0"/>
              <a:t>Proposed Solution</a:t>
            </a:r>
          </a:p>
        </p:txBody>
      </p:sp>
    </p:spTree>
    <p:extLst>
      <p:ext uri="{BB962C8B-B14F-4D97-AF65-F5344CB8AC3E}">
        <p14:creationId xmlns:p14="http://schemas.microsoft.com/office/powerpoint/2010/main" val="3407519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7F81A-304A-4C3D-D0F8-8E6189FD0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51268C-6841-AA72-D9A9-8EF84777D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7" y="503617"/>
            <a:ext cx="10499463" cy="1054250"/>
          </a:xfrm>
        </p:spPr>
        <p:txBody>
          <a:bodyPr anchor="ctr">
            <a:normAutofit/>
          </a:bodyPr>
          <a:lstStyle/>
          <a:p>
            <a:r>
              <a:rPr lang="en-US" dirty="0"/>
              <a:t>Tech Stack</a:t>
            </a:r>
            <a:endParaRPr lang="en-US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4BE2F482-2624-113C-C9FD-F8EC1FAEE75A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750353550"/>
              </p:ext>
            </p:extLst>
          </p:nvPr>
        </p:nvGraphicFramePr>
        <p:xfrm>
          <a:off x="838200" y="1825625"/>
          <a:ext cx="10515600" cy="3474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6572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process&#10;&#10;AI-generated content may be incorrect.">
            <a:extLst>
              <a:ext uri="{FF2B5EF4-FFF2-40B4-BE49-F238E27FC236}">
                <a16:creationId xmlns:a16="http://schemas.microsoft.com/office/drawing/2014/main" id="{40E4CBB5-B9B8-204C-4C75-DDDA36E67C3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b="701"/>
          <a:stretch/>
        </p:blipFill>
        <p:spPr>
          <a:xfrm>
            <a:off x="838199" y="1825625"/>
            <a:ext cx="5181599" cy="3434474"/>
          </a:xfrm>
          <a:noFill/>
        </p:spPr>
      </p:pic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5AD43F5B-58B4-B38C-0613-B78382CB92B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72199" y="1825625"/>
            <a:ext cx="5181599" cy="343447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Medical QA dataset is sourced from Hugging Face ( all-processed config).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Cleans and formats question-answer pairs into structured documents with metadata.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Generates vector embeddings using </a:t>
            </a:r>
            <a:r>
              <a:rPr lang="en-US" sz="1700" dirty="0" err="1"/>
              <a:t>SentenceTransformer</a:t>
            </a:r>
            <a:r>
              <a:rPr lang="en-US" sz="1700" dirty="0"/>
              <a:t> and builds a FAISS index for fast search.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Fetches the most relevant documents based on user query using vector similarity.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Passes retrieved context and query to the Med-Qwen2-7B model to generate a precise answer.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273943-C75D-559A-E7B5-3B8FD8652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7" y="500780"/>
            <a:ext cx="10483326" cy="1054250"/>
          </a:xfrm>
        </p:spPr>
        <p:txBody>
          <a:bodyPr anchor="ctr">
            <a:normAutofit/>
          </a:bodyPr>
          <a:lstStyle/>
          <a:p>
            <a:r>
              <a:rPr lang="en-US" dirty="0"/>
              <a:t>Workflow Diagram</a:t>
            </a:r>
          </a:p>
        </p:txBody>
      </p:sp>
    </p:spTree>
    <p:extLst>
      <p:ext uri="{BB962C8B-B14F-4D97-AF65-F5344CB8AC3E}">
        <p14:creationId xmlns:p14="http://schemas.microsoft.com/office/powerpoint/2010/main" val="3730944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DB5067-8388-8F6D-258C-62AB9681211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203649"/>
            <a:ext cx="10515600" cy="441338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1. Dataset Acquisition &amp; Exploration:</a:t>
            </a:r>
          </a:p>
          <a:p>
            <a:r>
              <a:rPr lang="en-US" dirty="0"/>
              <a:t>Loaded a medical QA dataset from Hugging Face and explored its structure and quality.</a:t>
            </a:r>
          </a:p>
          <a:p>
            <a:r>
              <a:rPr lang="en-US" dirty="0"/>
              <a:t>2. Data Preprocessing:</a:t>
            </a:r>
          </a:p>
          <a:p>
            <a:r>
              <a:rPr lang="en-US" dirty="0"/>
              <a:t>Transformed raw question-answer records into clean, formatted documents with metadata for RAG.</a:t>
            </a:r>
          </a:p>
          <a:p>
            <a:r>
              <a:rPr lang="en-US" dirty="0"/>
              <a:t>3. Embedding Generation:</a:t>
            </a:r>
          </a:p>
          <a:p>
            <a:r>
              <a:rPr lang="en-US" dirty="0"/>
              <a:t>Used </a:t>
            </a:r>
            <a:r>
              <a:rPr lang="en-US" dirty="0" err="1"/>
              <a:t>sentenceTransformer</a:t>
            </a:r>
            <a:r>
              <a:rPr lang="en-US" dirty="0"/>
              <a:t> to convert documents into numerical vectors for semantic search.</a:t>
            </a:r>
          </a:p>
          <a:p>
            <a:r>
              <a:rPr lang="en-US" dirty="0"/>
              <a:t>4. Index Creation:</a:t>
            </a:r>
          </a:p>
          <a:p>
            <a:r>
              <a:rPr lang="en-US" dirty="0"/>
              <a:t>Built a FAISS index to enable fast, similarity-based retrieval of relevant context.</a:t>
            </a:r>
          </a:p>
          <a:p>
            <a:r>
              <a:rPr lang="en-US" dirty="0"/>
              <a:t>5. Question Answering via RAG:</a:t>
            </a:r>
          </a:p>
          <a:p>
            <a:r>
              <a:rPr lang="en-US" dirty="0"/>
              <a:t>Retrieved top documents based on user input and passed them, along with the query, to a local LLM for answer generation.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DC114A-0E9A-A313-3B64-0CC7F4B89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7" y="503617"/>
            <a:ext cx="10499463" cy="485428"/>
          </a:xfrm>
        </p:spPr>
        <p:txBody>
          <a:bodyPr>
            <a:normAutofit fontScale="90000"/>
          </a:bodyPr>
          <a:lstStyle/>
          <a:p>
            <a:r>
              <a:rPr lang="en-US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4093315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38519-B7B8-101D-C217-A9D71AA58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B4366F-3F2F-6F3B-B902-908079CE82BC}"/>
              </a:ext>
            </a:extLst>
          </p:cNvPr>
          <p:cNvSpPr txBox="1"/>
          <p:nvPr/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000" kern="1200">
                <a:solidFill>
                  <a:srgbClr val="595959"/>
                </a:solidFill>
                <a:latin typeface="Arial"/>
                <a:ea typeface="+mn-ea"/>
                <a:cs typeface="Arial"/>
              </a:rPr>
              <a:t>Data Layer: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000" kern="1200">
                <a:solidFill>
                  <a:srgbClr val="595959"/>
                </a:solidFill>
                <a:latin typeface="Arial"/>
                <a:ea typeface="+mn-ea"/>
                <a:cs typeface="Arial"/>
              </a:rPr>
              <a:t>Hugging Face Dataset (Medical QA)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000" kern="1200">
                <a:solidFill>
                  <a:srgbClr val="595959"/>
                </a:solidFill>
                <a:latin typeface="Arial"/>
                <a:ea typeface="+mn-ea"/>
                <a:cs typeface="Arial"/>
              </a:rPr>
              <a:t>Preprocessing with pandas for structured document creation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000" kern="1200">
                <a:solidFill>
                  <a:srgbClr val="595959"/>
                </a:solidFill>
                <a:latin typeface="Arial"/>
                <a:ea typeface="+mn-ea"/>
                <a:cs typeface="Arial"/>
              </a:rPr>
              <a:t>Embedding &amp; Retrieval Layer: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000" kern="1200">
                <a:solidFill>
                  <a:srgbClr val="595959"/>
                </a:solidFill>
                <a:latin typeface="Arial"/>
                <a:ea typeface="+mn-ea"/>
                <a:cs typeface="Arial"/>
              </a:rPr>
              <a:t>SentenceTransformer model generates dense vectors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000" kern="1200">
                <a:solidFill>
                  <a:srgbClr val="595959"/>
                </a:solidFill>
                <a:latin typeface="Arial"/>
                <a:ea typeface="+mn-ea"/>
                <a:cs typeface="Arial"/>
              </a:rPr>
              <a:t>FAISS Index stores and retrieves similar documents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000" kern="1200">
                <a:solidFill>
                  <a:srgbClr val="595959"/>
                </a:solidFill>
                <a:latin typeface="Arial"/>
                <a:ea typeface="+mn-ea"/>
                <a:cs typeface="Arial"/>
              </a:rPr>
              <a:t>LLM Layer: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000" kern="1200">
                <a:solidFill>
                  <a:srgbClr val="595959"/>
                </a:solidFill>
                <a:latin typeface="Arial"/>
                <a:ea typeface="+mn-ea"/>
                <a:cs typeface="Arial"/>
              </a:rPr>
              <a:t>Med-Qwen2-7B-GGUF model (runs locally via llama-cpp or transformers )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000" kern="1200">
                <a:solidFill>
                  <a:srgbClr val="595959"/>
                </a:solidFill>
                <a:latin typeface="Arial"/>
                <a:ea typeface="+mn-ea"/>
                <a:cs typeface="Arial"/>
              </a:rPr>
              <a:t>Generates responses using retrieved context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000" kern="1200">
                <a:solidFill>
                  <a:srgbClr val="595959"/>
                </a:solidFill>
                <a:latin typeface="Arial"/>
                <a:ea typeface="+mn-ea"/>
                <a:cs typeface="Arial"/>
              </a:rPr>
              <a:t>Application Layer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000" kern="1200">
                <a:solidFill>
                  <a:srgbClr val="595959"/>
                </a:solidFill>
                <a:latin typeface="Arial"/>
                <a:ea typeface="+mn-ea"/>
                <a:cs typeface="Arial"/>
              </a:rPr>
              <a:t>• Streamlit-based web app for interaction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000" kern="1200">
                <a:solidFill>
                  <a:srgbClr val="595959"/>
                </a:solidFill>
                <a:latin typeface="Arial"/>
                <a:ea typeface="+mn-ea"/>
                <a:cs typeface="Arial"/>
              </a:rPr>
              <a:t>• Adjustable parameters (Top-k, temperature, max tokens)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000" kern="1200">
                <a:solidFill>
                  <a:srgbClr val="595959"/>
                </a:solidFill>
                <a:latin typeface="Arial"/>
                <a:ea typeface="+mn-ea"/>
                <a:cs typeface="Arial"/>
              </a:rPr>
              <a:t>• Displays answers and supporting content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1000" kern="1200">
              <a:solidFill>
                <a:srgbClr val="595959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6" name="Picture 5" descr="A diagram of a data layer">
            <a:extLst>
              <a:ext uri="{FF2B5EF4-FFF2-40B4-BE49-F238E27FC236}">
                <a16:creationId xmlns:a16="http://schemas.microsoft.com/office/drawing/2014/main" id="{32A02774-C7B3-C77B-628D-B770D439A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761" y="1825625"/>
            <a:ext cx="3434474" cy="3434474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F62A7C2-912D-3FED-20D7-BC3A2BF99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7" y="500780"/>
            <a:ext cx="10483326" cy="10542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latin typeface="Arial"/>
                <a:ea typeface="+mj-ea"/>
                <a:cs typeface="Arial"/>
              </a:rPr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4259122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40564-E976-0BF5-9396-29B80A043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53E625-5A87-B713-AEB3-3117EA16F8C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203649"/>
            <a:ext cx="10515600" cy="441338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Successfully retrieved and processed over 50,000+ medical Q&amp;A pairs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Generated accurate, context-based responses using a Retrieval-Augmented Generation pipeline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Achieved real-time response generation via locally run LLM (Med-Qwen2-7B-GGUF)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Demonstrated seamless integration of data preprocessing, retrieval, and answer generation through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aweb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responds to a wide range of medical questions with high relevance and clarity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1A17C5-81C9-4959-C2B8-16CC642BB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7" y="503617"/>
            <a:ext cx="10499463" cy="48542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798275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2953</TotalTime>
  <Words>582</Words>
  <Application>Microsoft Office PowerPoint</Application>
  <PresentationFormat>Widescreen</PresentationFormat>
  <Paragraphs>69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Office Theme</vt:lpstr>
      <vt:lpstr>1_Office Theme</vt:lpstr>
      <vt:lpstr>Medical RAG Assistant Healthcare</vt:lpstr>
      <vt:lpstr>Outline</vt:lpstr>
      <vt:lpstr>Problem Statement</vt:lpstr>
      <vt:lpstr>Proposed Solution</vt:lpstr>
      <vt:lpstr>Tech Stack</vt:lpstr>
      <vt:lpstr>Workflow Diagram</vt:lpstr>
      <vt:lpstr>Methodology</vt:lpstr>
      <vt:lpstr>System Architecture</vt:lpstr>
      <vt:lpstr>Results</vt:lpstr>
      <vt:lpstr>Conclusion &amp; Future Scope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TIPPAVARAM, SRIRAM SATHWIK</cp:lastModifiedBy>
  <cp:revision>19</cp:revision>
  <dcterms:created xsi:type="dcterms:W3CDTF">2020-03-10T16:22:03Z</dcterms:created>
  <dcterms:modified xsi:type="dcterms:W3CDTF">2025-04-15T16:53:40Z</dcterms:modified>
</cp:coreProperties>
</file>